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58"/>
  </p:notesMasterIdLst>
  <p:sldIdLst>
    <p:sldId id="256" r:id="rId2"/>
    <p:sldId id="275" r:id="rId3"/>
    <p:sldId id="276" r:id="rId4"/>
    <p:sldId id="277" r:id="rId5"/>
    <p:sldId id="283" r:id="rId6"/>
    <p:sldId id="284" r:id="rId7"/>
    <p:sldId id="278" r:id="rId8"/>
    <p:sldId id="311" r:id="rId9"/>
    <p:sldId id="282" r:id="rId10"/>
    <p:sldId id="312" r:id="rId11"/>
    <p:sldId id="285" r:id="rId12"/>
    <p:sldId id="286" r:id="rId13"/>
    <p:sldId id="304" r:id="rId14"/>
    <p:sldId id="307" r:id="rId15"/>
    <p:sldId id="306" r:id="rId16"/>
    <p:sldId id="308" r:id="rId17"/>
    <p:sldId id="287" r:id="rId18"/>
    <p:sldId id="309" r:id="rId19"/>
    <p:sldId id="288" r:id="rId20"/>
    <p:sldId id="289" r:id="rId21"/>
    <p:sldId id="290" r:id="rId22"/>
    <p:sldId id="291" r:id="rId23"/>
    <p:sldId id="280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9" r:id="rId41"/>
    <p:sldId id="281" r:id="rId42"/>
    <p:sldId id="293" r:id="rId43"/>
    <p:sldId id="292" r:id="rId44"/>
    <p:sldId id="294" r:id="rId45"/>
    <p:sldId id="297" r:id="rId46"/>
    <p:sldId id="296" r:id="rId47"/>
    <p:sldId id="298" r:id="rId48"/>
    <p:sldId id="299" r:id="rId49"/>
    <p:sldId id="313" r:id="rId50"/>
    <p:sldId id="300" r:id="rId51"/>
    <p:sldId id="301" r:id="rId52"/>
    <p:sldId id="305" r:id="rId53"/>
    <p:sldId id="302" r:id="rId54"/>
    <p:sldId id="303" r:id="rId55"/>
    <p:sldId id="295" r:id="rId56"/>
    <p:sldId id="310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02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y%20Documents\School\Thesis%20Work\masters_thesis\results\matlab%20vs%20cuda%20fft%20timing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/>
              <a:t>Citation</a:t>
            </a:r>
            <a:r>
              <a:rPr lang="en-US" baseline="0" dirty="0"/>
              <a:t> </a:t>
            </a:r>
            <a:r>
              <a:rPr lang="en-US" baseline="0" dirty="0" smtClean="0"/>
              <a:t>Graph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'Citation Graph'!$A$5:$A$14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Graph'!$B$5:$B$14</c:f>
              <c:numCache>
                <c:formatCode>General</c:formatCode>
                <c:ptCount val="10"/>
                <c:pt idx="0">
                  <c:v>1025</c:v>
                </c:pt>
                <c:pt idx="1">
                  <c:v>701</c:v>
                </c:pt>
                <c:pt idx="2">
                  <c:v>391</c:v>
                </c:pt>
                <c:pt idx="3">
                  <c:v>201</c:v>
                </c:pt>
                <c:pt idx="4">
                  <c:v>109</c:v>
                </c:pt>
                <c:pt idx="5">
                  <c:v>51</c:v>
                </c:pt>
                <c:pt idx="6">
                  <c:v>24</c:v>
                </c:pt>
                <c:pt idx="7">
                  <c:v>12</c:v>
                </c:pt>
                <c:pt idx="8">
                  <c:v>7</c:v>
                </c:pt>
                <c:pt idx="9">
                  <c:v>4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'Citation Graph'!$A$19:$A$28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Graph'!$B$19:$B$28</c:f>
              <c:numCache>
                <c:formatCode>General</c:formatCode>
                <c:ptCount val="10"/>
                <c:pt idx="0">
                  <c:v>1025</c:v>
                </c:pt>
                <c:pt idx="1">
                  <c:v>736</c:v>
                </c:pt>
                <c:pt idx="2">
                  <c:v>583</c:v>
                </c:pt>
                <c:pt idx="3">
                  <c:v>390</c:v>
                </c:pt>
                <c:pt idx="4">
                  <c:v>224</c:v>
                </c:pt>
                <c:pt idx="5">
                  <c:v>118</c:v>
                </c:pt>
                <c:pt idx="6">
                  <c:v>64</c:v>
                </c:pt>
                <c:pt idx="7">
                  <c:v>33</c:v>
                </c:pt>
                <c:pt idx="8">
                  <c:v>10</c:v>
                </c:pt>
                <c:pt idx="9">
                  <c:v>2</c:v>
                </c:pt>
              </c:numCache>
            </c:numRef>
          </c:yVal>
        </c:ser>
        <c:ser>
          <c:idx val="2"/>
          <c:order val="2"/>
          <c:tx>
            <c:v>3-Ring</c:v>
          </c:tx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'Citation Graph'!$A$33:$A$42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Graph'!$B$33:$B$42</c:f>
              <c:numCache>
                <c:formatCode>General</c:formatCode>
                <c:ptCount val="10"/>
                <c:pt idx="0">
                  <c:v>1025</c:v>
                </c:pt>
                <c:pt idx="1">
                  <c:v>828</c:v>
                </c:pt>
                <c:pt idx="2">
                  <c:v>764</c:v>
                </c:pt>
                <c:pt idx="3">
                  <c:v>705</c:v>
                </c:pt>
                <c:pt idx="4">
                  <c:v>627</c:v>
                </c:pt>
                <c:pt idx="5">
                  <c:v>466</c:v>
                </c:pt>
                <c:pt idx="6">
                  <c:v>307</c:v>
                </c:pt>
                <c:pt idx="7">
                  <c:v>161</c:v>
                </c:pt>
                <c:pt idx="8">
                  <c:v>67</c:v>
                </c:pt>
                <c:pt idx="9">
                  <c:v>19</c:v>
                </c:pt>
              </c:numCache>
            </c:numRef>
          </c:yVal>
        </c:ser>
        <c:axId val="52086272"/>
        <c:axId val="52150272"/>
      </c:scatterChart>
      <c:valAx>
        <c:axId val="52086272"/>
        <c:scaling>
          <c:orientation val="minMax"/>
          <c:max val="11"/>
          <c:min val="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150272"/>
        <c:crosses val="autoZero"/>
        <c:crossBetween val="midCat"/>
      </c:valAx>
      <c:valAx>
        <c:axId val="5215027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086272"/>
        <c:crosses val="autoZero"/>
        <c:crossBetween val="midCat"/>
      </c:valAx>
    </c:plotArea>
    <c:legend>
      <c:legendPos val="r"/>
      <c:layout/>
    </c:legend>
    <c:plotVisOnly val="1"/>
  </c:chart>
  <c:spPr>
    <a:noFill/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Inet</a:t>
            </a:r>
            <a:r>
              <a:rPr lang="en-US" dirty="0"/>
              <a:t> </a:t>
            </a:r>
            <a:r>
              <a:rPr lang="en-US" dirty="0" smtClean="0"/>
              <a:t>4500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Inet4500!$A$5:$A$22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Inet4500!$B$5:$B$22</c:f>
              <c:numCache>
                <c:formatCode>General</c:formatCode>
                <c:ptCount val="18"/>
                <c:pt idx="0">
                  <c:v>4500</c:v>
                </c:pt>
                <c:pt idx="1">
                  <c:v>2725</c:v>
                </c:pt>
                <c:pt idx="2">
                  <c:v>607</c:v>
                </c:pt>
                <c:pt idx="3">
                  <c:v>333</c:v>
                </c:pt>
                <c:pt idx="4">
                  <c:v>224</c:v>
                </c:pt>
                <c:pt idx="5">
                  <c:v>167</c:v>
                </c:pt>
                <c:pt idx="6">
                  <c:v>132</c:v>
                </c:pt>
                <c:pt idx="7">
                  <c:v>108</c:v>
                </c:pt>
                <c:pt idx="8">
                  <c:v>92</c:v>
                </c:pt>
                <c:pt idx="9">
                  <c:v>79</c:v>
                </c:pt>
                <c:pt idx="10">
                  <c:v>69</c:v>
                </c:pt>
                <c:pt idx="11">
                  <c:v>30</c:v>
                </c:pt>
                <c:pt idx="12">
                  <c:v>13</c:v>
                </c:pt>
                <c:pt idx="13">
                  <c:v>10</c:v>
                </c:pt>
                <c:pt idx="14">
                  <c:v>8</c:v>
                </c:pt>
                <c:pt idx="15">
                  <c:v>7</c:v>
                </c:pt>
                <c:pt idx="16">
                  <c:v>6</c:v>
                </c:pt>
                <c:pt idx="17">
                  <c:v>5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Inet4500!$A$27:$A$42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Inet4500!$B$27:$B$42</c:f>
              <c:numCache>
                <c:formatCode>General</c:formatCode>
                <c:ptCount val="16"/>
                <c:pt idx="0">
                  <c:v>4500</c:v>
                </c:pt>
                <c:pt idx="1">
                  <c:v>3786</c:v>
                </c:pt>
                <c:pt idx="2">
                  <c:v>3326</c:v>
                </c:pt>
                <c:pt idx="3">
                  <c:v>3057</c:v>
                </c:pt>
                <c:pt idx="4">
                  <c:v>2819</c:v>
                </c:pt>
                <c:pt idx="5">
                  <c:v>2643</c:v>
                </c:pt>
                <c:pt idx="6">
                  <c:v>1787</c:v>
                </c:pt>
                <c:pt idx="7">
                  <c:v>1415</c:v>
                </c:pt>
                <c:pt idx="8">
                  <c:v>987</c:v>
                </c:pt>
                <c:pt idx="9">
                  <c:v>948</c:v>
                </c:pt>
                <c:pt idx="10">
                  <c:v>294</c:v>
                </c:pt>
                <c:pt idx="11">
                  <c:v>148</c:v>
                </c:pt>
                <c:pt idx="12">
                  <c:v>51</c:v>
                </c:pt>
                <c:pt idx="13">
                  <c:v>22</c:v>
                </c:pt>
                <c:pt idx="14">
                  <c:v>10</c:v>
                </c:pt>
                <c:pt idx="15">
                  <c:v>5</c:v>
                </c:pt>
              </c:numCache>
            </c:numRef>
          </c:yVal>
        </c:ser>
        <c:ser>
          <c:idx val="2"/>
          <c:order val="2"/>
          <c:tx>
            <c:v>3-Ring</c:v>
          </c:tx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Inet4500!$A$47:$A$62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Inet4500!$B$47:$B$62</c:f>
              <c:numCache>
                <c:formatCode>General</c:formatCode>
                <c:ptCount val="16"/>
                <c:pt idx="0">
                  <c:v>4500</c:v>
                </c:pt>
                <c:pt idx="1">
                  <c:v>4246</c:v>
                </c:pt>
                <c:pt idx="2">
                  <c:v>3961</c:v>
                </c:pt>
                <c:pt idx="3">
                  <c:v>3772</c:v>
                </c:pt>
                <c:pt idx="4">
                  <c:v>3539</c:v>
                </c:pt>
                <c:pt idx="5">
                  <c:v>3218</c:v>
                </c:pt>
                <c:pt idx="6">
                  <c:v>2794</c:v>
                </c:pt>
                <c:pt idx="7">
                  <c:v>2406</c:v>
                </c:pt>
                <c:pt idx="8">
                  <c:v>2102</c:v>
                </c:pt>
                <c:pt idx="9">
                  <c:v>1613</c:v>
                </c:pt>
                <c:pt idx="10">
                  <c:v>1460</c:v>
                </c:pt>
                <c:pt idx="11">
                  <c:v>1106</c:v>
                </c:pt>
                <c:pt idx="12">
                  <c:v>987</c:v>
                </c:pt>
                <c:pt idx="13">
                  <c:v>462</c:v>
                </c:pt>
                <c:pt idx="14">
                  <c:v>104</c:v>
                </c:pt>
                <c:pt idx="15">
                  <c:v>7</c:v>
                </c:pt>
              </c:numCache>
            </c:numRef>
          </c:yVal>
        </c:ser>
        <c:axId val="52280704"/>
        <c:axId val="52287360"/>
      </c:scatterChart>
      <c:valAx>
        <c:axId val="5228070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287360"/>
        <c:crosses val="autoZero"/>
        <c:crossBetween val="midCat"/>
      </c:valAx>
      <c:valAx>
        <c:axId val="5228736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280704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N-point FFT Computation Times</a:t>
            </a:r>
          </a:p>
          <a:p>
            <a:pPr>
              <a:defRPr/>
            </a:pPr>
            <a:r>
              <a:rPr lang="en-US"/>
              <a:t>CPU vs GPU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CPU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3.7600000000000043E-2</c:v>
                </c:pt>
                <c:pt idx="1">
                  <c:v>3.8699999999999998E-2</c:v>
                </c:pt>
                <c:pt idx="2">
                  <c:v>4.0100000000000004E-2</c:v>
                </c:pt>
                <c:pt idx="3">
                  <c:v>4.8400000000000012E-2</c:v>
                </c:pt>
                <c:pt idx="4">
                  <c:v>5.8599999999999999E-2</c:v>
                </c:pt>
                <c:pt idx="5">
                  <c:v>0.3865000000000004</c:v>
                </c:pt>
                <c:pt idx="6">
                  <c:v>0.40640000000000032</c:v>
                </c:pt>
                <c:pt idx="7">
                  <c:v>0.45960000000000001</c:v>
                </c:pt>
                <c:pt idx="8">
                  <c:v>0.93589999999999995</c:v>
                </c:pt>
                <c:pt idx="9">
                  <c:v>1.4260999999999986</c:v>
                </c:pt>
                <c:pt idx="10">
                  <c:v>3.1667000000000001</c:v>
                </c:pt>
                <c:pt idx="11">
                  <c:v>7.2339000000000002</c:v>
                </c:pt>
              </c:numCache>
            </c:numRef>
          </c:yVal>
          <c:smooth val="1"/>
        </c:ser>
        <c:ser>
          <c:idx val="1"/>
          <c:order val="1"/>
          <c:tx>
            <c:v>GPU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Sheet1!$D$2:$D$13</c:f>
              <c:numCache>
                <c:formatCode>General</c:formatCode>
                <c:ptCount val="12"/>
                <c:pt idx="0">
                  <c:v>0.52270000000000005</c:v>
                </c:pt>
                <c:pt idx="1">
                  <c:v>0.51939999999999997</c:v>
                </c:pt>
                <c:pt idx="2">
                  <c:v>0.51349999999999996</c:v>
                </c:pt>
                <c:pt idx="3">
                  <c:v>0.52159999999999951</c:v>
                </c:pt>
                <c:pt idx="4">
                  <c:v>0.64590000000000092</c:v>
                </c:pt>
                <c:pt idx="5">
                  <c:v>0.65480000000000094</c:v>
                </c:pt>
                <c:pt idx="6">
                  <c:v>0.69180000000000064</c:v>
                </c:pt>
                <c:pt idx="7">
                  <c:v>0.70360000000000078</c:v>
                </c:pt>
                <c:pt idx="8">
                  <c:v>0.73839999999999995</c:v>
                </c:pt>
                <c:pt idx="9">
                  <c:v>0.87640000000000062</c:v>
                </c:pt>
                <c:pt idx="10">
                  <c:v>1.0941000000000001</c:v>
                </c:pt>
                <c:pt idx="11">
                  <c:v>1.4666999999999986</c:v>
                </c:pt>
              </c:numCache>
            </c:numRef>
          </c:yVal>
          <c:smooth val="1"/>
        </c:ser>
        <c:axId val="52932608"/>
        <c:axId val="52934528"/>
      </c:scatterChart>
      <c:valAx>
        <c:axId val="5293260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FFT</a:t>
                </a:r>
                <a:r>
                  <a:rPr lang="en-US" baseline="0"/>
                  <a:t> Size  (N = 2^X)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934528"/>
        <c:crosses val="autoZero"/>
        <c:crossBetween val="midCat"/>
      </c:valAx>
      <c:valAx>
        <c:axId val="5293452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Computation Times (msecs)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932608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4A68-73AC-4325-9142-5AABD52A7B20}" type="datetimeFigureOut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4870F-F62F-4448-9A13-12FAB4B1E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4870F-F62F-4448-9A13-12FAB4B1EC1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66AD345-854E-4B40-A08F-2A1EEE4ACFD6}" type="slidenum">
              <a:rPr lang="en-US"/>
              <a:pPr/>
              <a:t>32</a:t>
            </a:fld>
            <a:endParaRPr lang="en-US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4FB7158-C0BE-41C2-864A-2782E12DEAA4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096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FEA5A0-BEDE-46D4-980B-FEE430D5C8BD}" type="slidenum">
              <a:rPr lang="en-US"/>
              <a:pPr/>
              <a:t>33</a:t>
            </a:fld>
            <a:endParaRPr lang="en-US"/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0851D66-1203-4014-9802-AB8AE0A2E31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33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198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CCB1288-AEBA-4337-B458-7D1BA6822CA8}" type="slidenum">
              <a:rPr lang="en-US"/>
              <a:pPr/>
              <a:t>34</a:t>
            </a:fld>
            <a:endParaRPr lang="en-US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7130BF03-0428-425B-AE91-53067A10078A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34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301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5075D8C-6F88-448D-A5B8-96126C758FE5}" type="slidenum">
              <a:rPr lang="en-US"/>
              <a:pPr/>
              <a:t>35</a:t>
            </a:fld>
            <a:endParaRPr lang="en-US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6CC0C6C-0FC8-45F4-B3B9-F9C1536A68A7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403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0214745-BF4E-4BB0-A1D6-35A959742F7A}" type="slidenum">
              <a:rPr lang="en-US"/>
              <a:pPr/>
              <a:t>36</a:t>
            </a:fld>
            <a:endParaRPr lang="en-US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DD51BDA-FDC3-4232-8C58-5C184E029FEB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36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506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DE9CE2E-2C8D-42D2-84F5-9AF6D03CA14D}" type="slidenum">
              <a:rPr lang="en-US"/>
              <a:pPr/>
              <a:t>37</a:t>
            </a:fld>
            <a:endParaRPr lang="en-US"/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48DCA754-381F-4D87-9629-B92DCEA3A5EC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608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126812B-605C-49F1-98A4-E7F1EBD09188}" type="slidenum">
              <a:rPr lang="en-US"/>
              <a:pPr/>
              <a:t>38</a:t>
            </a:fld>
            <a:endParaRPr lang="en-US"/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3F8E3574-B1CC-42FC-87AD-90DE0051FC73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710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710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A7ACDEA-A2EA-4C9D-8C6C-3B21FC6EAEF5}" type="slidenum">
              <a:rPr lang="en-US"/>
              <a:pPr/>
              <a:t>39</a:t>
            </a:fld>
            <a:endParaRPr lang="en-US"/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CEBF7148-204D-411E-956B-AC91DB2BA408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813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AA22E0A-6B02-4DF2-B89C-E1E6821F701B}" type="slidenum">
              <a:rPr lang="en-US"/>
              <a:pPr/>
              <a:t>24</a:t>
            </a:fld>
            <a:endParaRPr lang="en-US"/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7F61D59-1815-4552-8B80-72A142418EFF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24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277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EE87111-3D10-414A-A295-BEEE43B421CC}" type="slidenum">
              <a:rPr lang="en-US"/>
              <a:pPr/>
              <a:t>25</a:t>
            </a:fld>
            <a:endParaRPr lang="en-US"/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5C03D081-1F0B-4DA3-B728-ABBDB2ABD77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379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9A09CD-4546-4E24-8D35-64A1F1899076}" type="slidenum">
              <a:rPr lang="en-US"/>
              <a:pPr/>
              <a:t>26</a:t>
            </a:fld>
            <a:endParaRPr lang="en-US"/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6ACC5D6A-208C-4DF4-8772-DFC0A55209B2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26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482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E128972-8401-428F-9B8D-C8489CE3623F}" type="slidenum">
              <a:rPr lang="en-US"/>
              <a:pPr/>
              <a:t>27</a:t>
            </a:fld>
            <a:endParaRPr lang="en-US"/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2083B506-204D-4A4C-A277-4C530ED9E8A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584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CC8444C-403D-4865-8D6B-00B8C7C69B73}" type="slidenum">
              <a:rPr lang="en-US"/>
              <a:pPr/>
              <a:t>28</a:t>
            </a:fld>
            <a:endParaRPr lang="en-US"/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D96CA308-79DC-4AD9-B1E2-5211E800D36D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686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A75F5D7-3861-4919-93E1-6157DD56B039}" type="slidenum">
              <a:rPr lang="en-US"/>
              <a:pPr/>
              <a:t>29</a:t>
            </a:fld>
            <a:endParaRPr lang="en-US"/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F55A5E4-1C4E-4F31-BB39-D1A71CCC2B2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789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D069374-D5C3-45A8-AFB0-CE6471E73EE8}" type="slidenum">
              <a:rPr lang="en-US"/>
              <a:pPr/>
              <a:t>30</a:t>
            </a:fld>
            <a:endParaRPr lang="en-US"/>
          </a:p>
        </p:txBody>
      </p:sp>
      <p:sp>
        <p:nvSpPr>
          <p:cNvPr id="3891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9299EC-D2F0-4BE4-B3AA-72CD0B732A1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30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891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87DDDC2-844D-4057-BDE2-7E98886DDD46}" type="slidenum">
              <a:rPr lang="en-US"/>
              <a:pPr/>
              <a:t>31</a:t>
            </a:fld>
            <a:endParaRPr lang="en-US"/>
          </a:p>
        </p:txBody>
      </p:sp>
      <p:sp>
        <p:nvSpPr>
          <p:cNvPr id="3993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ACB1F8-BBED-427B-A36F-B0A34EB5795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994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994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ACD7B71-2D8E-4139-A57A-5A17C2B25568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06B2-DC1A-45B0-A91E-5B01CD65213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476A-E541-4704-A43B-6D107D628EAC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550AE-A1A0-4FA1-A23D-84D278F89DFD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101F68-0399-4B46-A591-A5723B02366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DEDCC74-5E23-4829-8B85-8D9D987236E2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9294-D5C7-4A7B-A720-D113649ED78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0888-8E76-4EED-B250-6A18893B1C0F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69D-DB94-466B-BF85-A9D1A7D7943E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748561-4297-47E9-917D-71D1746A2C2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2.docx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57400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Algorithms for the Visualization and Simulation of Mobile Ad Hoc and Cognitive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Hennessey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F4C8-22F1-45C5-85C3-C987D558DBA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01000" y="1136"/>
            <a:ext cx="1066800" cy="365760"/>
          </a:xfrm>
        </p:spPr>
        <p:txBody>
          <a:bodyPr/>
          <a:lstStyle/>
          <a:p>
            <a:fld id="{96C1E5CA-7085-4B4A-B94A-04E4F0AFC3C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Radiation Patterns with Regions of Acceptable SINR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10" name="Content Placeholder 9" descr="rad_pat_certain_small_scale_sinr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81000" y="2754267"/>
            <a:ext cx="4041775" cy="3794216"/>
          </a:xfrm>
        </p:spPr>
      </p:pic>
      <p:pic>
        <p:nvPicPr>
          <p:cNvPr id="11" name="Content Placeholder 10" descr="rad_pat_uncertain_small_scale_sinr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18050" y="2754267"/>
            <a:ext cx="4041775" cy="37942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Terrain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level of realism to simulations</a:t>
            </a:r>
          </a:p>
          <a:p>
            <a:r>
              <a:rPr lang="en-US" dirty="0" smtClean="0"/>
              <a:t>Enhances simulation of wave propagation models</a:t>
            </a:r>
          </a:p>
          <a:p>
            <a:r>
              <a:rPr lang="en-US" dirty="0" smtClean="0"/>
              <a:t>Can do the same for visualizations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Multiple file formats</a:t>
            </a:r>
          </a:p>
          <a:p>
            <a:pPr lvl="1"/>
            <a:r>
              <a:rPr lang="en-US" dirty="0" smtClean="0"/>
              <a:t>Deal with file boundaries</a:t>
            </a:r>
          </a:p>
          <a:p>
            <a:pPr lvl="1"/>
            <a:r>
              <a:rPr lang="en-US" dirty="0" smtClean="0"/>
              <a:t>Fixed resolution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1ADC-3F8A-49AC-99A4-345583A8E14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features</a:t>
            </a:r>
          </a:p>
          <a:p>
            <a:pPr lvl="1"/>
            <a:r>
              <a:rPr lang="en-US" dirty="0" smtClean="0"/>
              <a:t>Abstracts away file format specifics</a:t>
            </a:r>
          </a:p>
          <a:p>
            <a:pPr lvl="1"/>
            <a:r>
              <a:rPr lang="en-US" dirty="0" smtClean="0"/>
              <a:t>Removes file boundaries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pic>
        <p:nvPicPr>
          <p:cNvPr id="6" name="Content Placeholder 5" descr="dted_file_layout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5550" y="2249488"/>
            <a:ext cx="6412899" cy="43243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67000" y="2819400"/>
            <a:ext cx="3581400" cy="2971800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16764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Desired region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  <a:endCxn id="7" idx="0"/>
          </p:cNvCxnSpPr>
          <p:nvPr/>
        </p:nvCxnSpPr>
        <p:spPr>
          <a:xfrm rot="10800000" flipV="1">
            <a:off x="4457700" y="1861066"/>
            <a:ext cx="2095500" cy="958334"/>
          </a:xfrm>
          <a:prstGeom prst="straightConnector1">
            <a:avLst/>
          </a:prstGeom>
          <a:ln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features</a:t>
            </a:r>
          </a:p>
          <a:p>
            <a:pPr lvl="1"/>
            <a:r>
              <a:rPr lang="en-US" dirty="0" smtClean="0"/>
              <a:t>Abstracts away file format specifics</a:t>
            </a:r>
          </a:p>
          <a:p>
            <a:pPr lvl="1"/>
            <a:r>
              <a:rPr lang="en-US" dirty="0" smtClean="0"/>
              <a:t>Removes file boundaries</a:t>
            </a:r>
          </a:p>
          <a:p>
            <a:pPr lvl="1"/>
            <a:r>
              <a:rPr lang="en-US" dirty="0" smtClean="0"/>
              <a:t>Data interpolation</a:t>
            </a:r>
          </a:p>
          <a:p>
            <a:pPr lvl="1"/>
            <a:r>
              <a:rPr lang="en-US" dirty="0" smtClean="0"/>
              <a:t>Lake detection</a:t>
            </a:r>
          </a:p>
          <a:p>
            <a:pPr lvl="1"/>
            <a:r>
              <a:rPr lang="en-US" dirty="0" smtClean="0"/>
              <a:t>Horizontal and Vertical cut profiles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Lake Detection and Cut Profiles</a:t>
            </a:r>
            <a:endParaRPr lang="en-US" dirty="0"/>
          </a:p>
        </p:txBody>
      </p:sp>
      <p:pic>
        <p:nvPicPr>
          <p:cNvPr id="6" name="Content Placeholder 5" descr="terrain_horizontal_cut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3449200" y="3456426"/>
            <a:ext cx="2245601" cy="4324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828800" y="1981200"/>
            <a:ext cx="5448300" cy="2286000"/>
            <a:chOff x="1981200" y="1981200"/>
            <a:chExt cx="4876800" cy="2154192"/>
          </a:xfrm>
        </p:grpSpPr>
        <p:pic>
          <p:nvPicPr>
            <p:cNvPr id="7" name="Picture 6" descr="terrain_no_lakes.eps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1981200"/>
              <a:ext cx="2151193" cy="21541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 descr="terrain_lakes.eps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0" y="1981200"/>
              <a:ext cx="2133600" cy="21365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Right Arrow 8"/>
            <p:cNvSpPr/>
            <p:nvPr/>
          </p:nvSpPr>
          <p:spPr>
            <a:xfrm>
              <a:off x="4267200" y="2819400"/>
              <a:ext cx="3048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features</a:t>
            </a:r>
          </a:p>
          <a:p>
            <a:pPr lvl="1"/>
            <a:r>
              <a:rPr lang="en-US" dirty="0" smtClean="0"/>
              <a:t>Abstracts away file format specifics</a:t>
            </a:r>
          </a:p>
          <a:p>
            <a:pPr lvl="1"/>
            <a:r>
              <a:rPr lang="en-US" dirty="0" smtClean="0"/>
              <a:t>Removes file boundaries</a:t>
            </a:r>
          </a:p>
          <a:p>
            <a:pPr lvl="1"/>
            <a:r>
              <a:rPr lang="en-US" dirty="0" smtClean="0"/>
              <a:t>Data interpolation</a:t>
            </a:r>
          </a:p>
          <a:p>
            <a:pPr lvl="1"/>
            <a:r>
              <a:rPr lang="en-US" dirty="0" smtClean="0"/>
              <a:t>Lake detection</a:t>
            </a:r>
          </a:p>
          <a:p>
            <a:pPr lvl="1"/>
            <a:r>
              <a:rPr lang="en-US" dirty="0" smtClean="0"/>
              <a:t>Horizontal and Vertical cut profiles</a:t>
            </a:r>
          </a:p>
          <a:p>
            <a:pPr lvl="1"/>
            <a:r>
              <a:rPr lang="en-US" dirty="0" smtClean="0"/>
              <a:t>Provides 2D and 3D visualization capabilities</a:t>
            </a:r>
          </a:p>
          <a:p>
            <a:pPr lvl="2"/>
            <a:r>
              <a:rPr lang="en-US" dirty="0" smtClean="0"/>
              <a:t>Variety of color maps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Color Maps</a:t>
            </a:r>
            <a:endParaRPr lang="en-US" dirty="0"/>
          </a:p>
        </p:txBody>
      </p:sp>
      <p:pic>
        <p:nvPicPr>
          <p:cNvPr id="6" name="Content Placeholder 5" descr="terrain_color_scheme_2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2057400"/>
            <a:ext cx="2282818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6286-8A00-4622-8CE9-783598E94E32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terrain_color_scheme_3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2057400"/>
            <a:ext cx="2282817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terrain_color_scheme_4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7400" y="4495800"/>
            <a:ext cx="2282818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no_lakes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4495800"/>
            <a:ext cx="2282817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integrated with OMAN</a:t>
            </a:r>
          </a:p>
          <a:p>
            <a:pPr lvl="1"/>
            <a:r>
              <a:rPr lang="en-US" dirty="0" smtClean="0"/>
              <a:t>Data used in simulation</a:t>
            </a:r>
          </a:p>
          <a:p>
            <a:pPr lvl="1"/>
            <a:r>
              <a:rPr lang="en-US" dirty="0" smtClean="0"/>
              <a:t>Optional use in visualization</a:t>
            </a:r>
          </a:p>
          <a:p>
            <a:r>
              <a:rPr lang="en-US" dirty="0" smtClean="0"/>
              <a:t>Introduced 3D visualization into OMAN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Terrain Visualization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Graph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Physical Graph</a:t>
            </a:r>
            <a:endParaRPr lang="en-US" dirty="0"/>
          </a:p>
        </p:txBody>
      </p:sp>
      <p:pic>
        <p:nvPicPr>
          <p:cNvPr id="6" name="Content Placeholder 5" descr="terrain-with-flow-graph_1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63550" y="2819400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10" descr="terrain-with-physical-graph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800600" y="2819400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2359-9A21-480E-AE82-04CBEDC6646C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Network Visualization</a:t>
            </a:r>
          </a:p>
          <a:p>
            <a:r>
              <a:rPr lang="en-US" dirty="0" smtClean="0"/>
              <a:t>Graph Simplification</a:t>
            </a:r>
          </a:p>
          <a:p>
            <a:r>
              <a:rPr lang="en-US" dirty="0" smtClean="0"/>
              <a:t>Cognitive Network GPU Algorithms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DD33-A647-41B6-B97D-D271E670F30D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3279" y="2249488"/>
            <a:ext cx="5777441" cy="4324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8057-9E0D-417F-9BB9-9153D82425B9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_closeup_1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981200"/>
            <a:ext cx="3009614" cy="2252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3B89-88C5-4C89-838B-719770861960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 descr="3d_terrain_closeup_2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981200"/>
            <a:ext cx="3005287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terrain_obstructions_2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4196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obstructions_3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44196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of signal radiation patterns</a:t>
            </a:r>
          </a:p>
          <a:p>
            <a:r>
              <a:rPr lang="en-US" dirty="0" smtClean="0"/>
              <a:t>Defined a terrain library</a:t>
            </a:r>
          </a:p>
          <a:p>
            <a:r>
              <a:rPr lang="en-US" dirty="0" smtClean="0"/>
              <a:t>Showed benefits of visualizing terrain with simulated MANET’s</a:t>
            </a:r>
          </a:p>
          <a:p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Visualization for other layers</a:t>
            </a:r>
          </a:p>
          <a:p>
            <a:pPr lvl="1"/>
            <a:r>
              <a:rPr lang="en-US" dirty="0" smtClean="0"/>
              <a:t>Integration of visualizations</a:t>
            </a:r>
          </a:p>
          <a:p>
            <a:pPr lvl="1"/>
            <a:r>
              <a:rPr lang="en-US" dirty="0" smtClean="0"/>
              <a:t>Increased interactivity with visualizations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8959-5963-4836-9418-CBAFB49604D3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Simplification Algorithm for Visualizing the Structure of Complex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4C59-12A6-4956-89B0-963A221E245E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33600"/>
            <a:ext cx="3852000" cy="45638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6640" y="3940254"/>
            <a:ext cx="3237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4560" y="1451673"/>
            <a:ext cx="3939840" cy="24885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Graphs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AE2A-A371-47FB-92C7-7012B10A97ED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Overview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25112"/>
          </a:xfrm>
        </p:spPr>
        <p:txBody>
          <a:bodyPr/>
          <a:lstStyle/>
          <a:p>
            <a:r>
              <a:rPr lang="en-US" dirty="0" smtClean="0"/>
              <a:t>Node weighting</a:t>
            </a:r>
          </a:p>
          <a:p>
            <a:pPr lvl="1"/>
            <a:r>
              <a:rPr lang="en-US" dirty="0" smtClean="0"/>
              <a:t>N-ring Neighbors</a:t>
            </a:r>
          </a:p>
          <a:p>
            <a:pPr lvl="1"/>
            <a:r>
              <a:rPr lang="en-US" dirty="0" smtClean="0"/>
              <a:t>Number of Shortest Paths</a:t>
            </a:r>
          </a:p>
          <a:p>
            <a:pPr lvl="1"/>
            <a:r>
              <a:rPr lang="en-US" dirty="0" smtClean="0"/>
              <a:t>Eccentricity</a:t>
            </a:r>
          </a:p>
          <a:p>
            <a:pPr lvl="1"/>
            <a:r>
              <a:rPr lang="en-US" dirty="0" smtClean="0"/>
              <a:t>Shortest Distance to a Center Node</a:t>
            </a:r>
          </a:p>
          <a:p>
            <a:pPr lvl="1"/>
            <a:r>
              <a:rPr lang="en-US" dirty="0" smtClean="0"/>
              <a:t>Shortest Distance to a Leaf Node</a:t>
            </a:r>
          </a:p>
          <a:p>
            <a:r>
              <a:rPr lang="en-US" dirty="0" smtClean="0"/>
              <a:t>Node Pruning</a:t>
            </a:r>
          </a:p>
          <a:p>
            <a:pPr lvl="1"/>
            <a:r>
              <a:rPr lang="en-US" dirty="0" smtClean="0"/>
              <a:t>Connectivity Preservation</a:t>
            </a:r>
          </a:p>
          <a:p>
            <a:pPr lvl="1"/>
            <a:r>
              <a:rPr lang="en-US" dirty="0" smtClean="0"/>
              <a:t>Iterative Pruning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6C6E-2A2D-43B7-9933-2D34CD59A7DE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Criteria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25112"/>
          </a:xfrm>
        </p:spPr>
        <p:txBody>
          <a:bodyPr/>
          <a:lstStyle/>
          <a:p>
            <a:r>
              <a:rPr lang="en-US" dirty="0" smtClean="0"/>
              <a:t>3 Performance Criteria</a:t>
            </a:r>
          </a:p>
          <a:p>
            <a:pPr lvl="1"/>
            <a:r>
              <a:rPr lang="en-US" dirty="0" smtClean="0"/>
              <a:t>Wide range of weight values</a:t>
            </a:r>
          </a:p>
          <a:p>
            <a:pPr lvl="1"/>
            <a:r>
              <a:rPr lang="en-US" dirty="0" smtClean="0"/>
              <a:t>Even distribution of weights</a:t>
            </a:r>
          </a:p>
          <a:p>
            <a:pPr lvl="1"/>
            <a:r>
              <a:rPr lang="en-US" dirty="0" smtClean="0"/>
              <a:t>Meaningful visual representation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A7FBC-3830-4E13-8F93-A4B0A76744C8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133600"/>
            <a:ext cx="479088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Data: </a:t>
            </a:r>
            <a:r>
              <a:rPr lang="en-US" dirty="0" err="1" smtClean="0"/>
              <a:t>Inet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525963"/>
          </a:xfrm>
        </p:spPr>
        <p:txBody>
          <a:bodyPr/>
          <a:lstStyle/>
          <a:p>
            <a:r>
              <a:rPr lang="en-US" dirty="0" smtClean="0"/>
              <a:t>4500 Nodes</a:t>
            </a:r>
          </a:p>
          <a:p>
            <a:r>
              <a:rPr lang="en-US" dirty="0" smtClean="0"/>
              <a:t>15308 Edges</a:t>
            </a:r>
          </a:p>
          <a:p>
            <a:r>
              <a:rPr lang="en-US" dirty="0" smtClean="0"/>
              <a:t>Simulated internet topology</a:t>
            </a:r>
          </a:p>
          <a:p>
            <a:pPr lvl="1"/>
            <a:r>
              <a:rPr lang="en-US" dirty="0" smtClean="0"/>
              <a:t>Power-law based generation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11D9-034E-4C37-B980-553337EDB90B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133600"/>
            <a:ext cx="499824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Data: Citation Graph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1025 Nodes</a:t>
            </a:r>
          </a:p>
          <a:p>
            <a:r>
              <a:rPr lang="en-US" dirty="0" smtClean="0"/>
              <a:t>15430 Edges</a:t>
            </a:r>
          </a:p>
          <a:p>
            <a:r>
              <a:rPr lang="en-US" dirty="0" smtClean="0"/>
              <a:t>Research citation trends</a:t>
            </a:r>
          </a:p>
          <a:p>
            <a:pPr lvl="1"/>
            <a:r>
              <a:rPr lang="en-US" dirty="0" smtClean="0"/>
              <a:t>Provided by Dr. </a:t>
            </a:r>
            <a:r>
              <a:rPr lang="en-US" dirty="0" err="1" smtClean="0"/>
              <a:t>Chaomei</a:t>
            </a:r>
            <a:r>
              <a:rPr lang="en-US" dirty="0" smtClean="0"/>
              <a:t> Chen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14A3-E159-46F1-80B1-965ACC8AADBE}" type="datetime1">
              <a:rPr lang="en-US" smtClean="0"/>
              <a:pPr/>
              <a:t>6/2/2009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4648200" y="2438400"/>
          <a:ext cx="407808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381000" y="2438400"/>
          <a:ext cx="421632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N-ring Neighbors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47F6-8AFD-43BD-8AE2-D78FAB3CC402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and Simulation important</a:t>
            </a:r>
          </a:p>
          <a:p>
            <a:pPr lvl="1"/>
            <a:r>
              <a:rPr lang="en-US" dirty="0" smtClean="0"/>
              <a:t>Clearer understanding of functionality</a:t>
            </a:r>
          </a:p>
          <a:p>
            <a:pPr lvl="1"/>
            <a:r>
              <a:rPr lang="en-US" dirty="0" smtClean="0"/>
              <a:t>Better evaluate performance</a:t>
            </a:r>
          </a:p>
          <a:p>
            <a:r>
              <a:rPr lang="en-US" dirty="0" smtClean="0"/>
              <a:t>Mobile Ad Hoc Network Visualization</a:t>
            </a:r>
          </a:p>
          <a:p>
            <a:r>
              <a:rPr lang="en-US" dirty="0" smtClean="0"/>
              <a:t>Visualization of Complex Graph Structures</a:t>
            </a:r>
          </a:p>
          <a:p>
            <a:r>
              <a:rPr lang="en-US" dirty="0" smtClean="0"/>
              <a:t>GPU Based Spectrum Sensing Algorithms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49-8B7F-4B60-AC2F-5136908853D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85800" y="4495800"/>
            <a:ext cx="3525120" cy="2082458"/>
            <a:chOff x="623520" y="3941695"/>
            <a:chExt cx="3525120" cy="2082458"/>
          </a:xfrm>
        </p:grpSpPr>
        <p:pic>
          <p:nvPicPr>
            <p:cNvPr id="1945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520" y="3941695"/>
              <a:ext cx="352512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463" name="Text Box 8"/>
            <p:cNvSpPr txBox="1">
              <a:spLocks noChangeArrowheads="1"/>
            </p:cNvSpPr>
            <p:nvPr/>
          </p:nvSpPr>
          <p:spPr bwMode="auto">
            <a:xfrm>
              <a:off x="1141920" y="5710200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1200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040360" y="4521722"/>
            <a:ext cx="3525120" cy="2056536"/>
            <a:chOff x="4978080" y="3967617"/>
            <a:chExt cx="3525120" cy="2056536"/>
          </a:xfrm>
        </p:grpSpPr>
        <p:pic>
          <p:nvPicPr>
            <p:cNvPr id="19458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78080" y="3967617"/>
              <a:ext cx="3525120" cy="19499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465" name="Text Box 10"/>
            <p:cNvSpPr txBox="1">
              <a:spLocks noChangeArrowheads="1"/>
            </p:cNvSpPr>
            <p:nvPr/>
          </p:nvSpPr>
          <p:spPr bwMode="auto">
            <a:xfrm>
              <a:off x="5496480" y="5710200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1800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40360" y="1799836"/>
            <a:ext cx="3525120" cy="2593713"/>
            <a:chOff x="4978080" y="1245731"/>
            <a:chExt cx="3525120" cy="2593713"/>
          </a:xfrm>
        </p:grpSpPr>
        <p:sp>
          <p:nvSpPr>
            <p:cNvPr id="19464" name="Text Box 9"/>
            <p:cNvSpPr txBox="1">
              <a:spLocks noChangeArrowheads="1"/>
            </p:cNvSpPr>
            <p:nvPr/>
          </p:nvSpPr>
          <p:spPr bwMode="auto">
            <a:xfrm>
              <a:off x="549648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700</a:t>
              </a:r>
            </a:p>
          </p:txBody>
        </p:sp>
        <p:pic>
          <p:nvPicPr>
            <p:cNvPr id="19466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78080" y="1245731"/>
              <a:ext cx="3525120" cy="228119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685800" y="1799836"/>
            <a:ext cx="3525120" cy="2593713"/>
            <a:chOff x="623520" y="1245731"/>
            <a:chExt cx="3525120" cy="2593713"/>
          </a:xfrm>
        </p:grpSpPr>
        <p:sp>
          <p:nvSpPr>
            <p:cNvPr id="19462" name="Text Box 7"/>
            <p:cNvSpPr txBox="1">
              <a:spLocks noChangeArrowheads="1"/>
            </p:cNvSpPr>
            <p:nvPr/>
          </p:nvSpPr>
          <p:spPr bwMode="auto">
            <a:xfrm>
              <a:off x="114192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300</a:t>
              </a:r>
            </a:p>
          </p:txBody>
        </p:sp>
        <p:pic>
          <p:nvPicPr>
            <p:cNvPr id="19467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3520" y="1245731"/>
              <a:ext cx="3525120" cy="228119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Inet</a:t>
            </a:r>
            <a:r>
              <a:rPr lang="en-US" dirty="0" smtClean="0"/>
              <a:t> Graph: 2-ring Neighbors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BC7C-4545-47D9-BDC2-6413CE25F88B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8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392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A36E-F783-4456-82A3-BCC27707E586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600800" y="4484887"/>
            <a:ext cx="3903840" cy="2220713"/>
            <a:chOff x="4600800" y="3941695"/>
            <a:chExt cx="3903840" cy="2220713"/>
          </a:xfrm>
        </p:grpSpPr>
        <p:pic>
          <p:nvPicPr>
            <p:cNvPr id="21512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0800" y="3941695"/>
              <a:ext cx="390384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4" name="Text Box 11"/>
            <p:cNvSpPr txBox="1">
              <a:spLocks noChangeArrowheads="1"/>
            </p:cNvSpPr>
            <p:nvPr/>
          </p:nvSpPr>
          <p:spPr bwMode="auto">
            <a:xfrm>
              <a:off x="5307840" y="5848455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645000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9280" y="4484887"/>
            <a:ext cx="3725280" cy="2220713"/>
            <a:chOff x="629280" y="3941695"/>
            <a:chExt cx="3725280" cy="2220713"/>
          </a:xfrm>
        </p:grpSpPr>
        <p:pic>
          <p:nvPicPr>
            <p:cNvPr id="21506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280" y="3941695"/>
              <a:ext cx="37252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5" name="Text Box 12"/>
            <p:cNvSpPr txBox="1">
              <a:spLocks noChangeArrowheads="1"/>
            </p:cNvSpPr>
            <p:nvPr/>
          </p:nvSpPr>
          <p:spPr bwMode="auto">
            <a:xfrm>
              <a:off x="1247040" y="5848455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100000</a:t>
              </a: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Inet</a:t>
            </a:r>
            <a:r>
              <a:rPr lang="en-US" dirty="0" smtClean="0"/>
              <a:t> Graph: # Shortest Paths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5246-DD10-485E-AB7B-BF5B802B465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43680" y="1978288"/>
            <a:ext cx="3696480" cy="2593712"/>
            <a:chOff x="643680" y="1245732"/>
            <a:chExt cx="3696480" cy="2593712"/>
          </a:xfrm>
        </p:grpSpPr>
        <p:pic>
          <p:nvPicPr>
            <p:cNvPr id="21509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3680" y="1245732"/>
              <a:ext cx="3696480" cy="232440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1" name="Text Box 8"/>
            <p:cNvSpPr txBox="1">
              <a:spLocks noChangeArrowheads="1"/>
            </p:cNvSpPr>
            <p:nvPr/>
          </p:nvSpPr>
          <p:spPr bwMode="auto">
            <a:xfrm>
              <a:off x="124704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1000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85760" y="1978287"/>
            <a:ext cx="3732480" cy="2593713"/>
            <a:chOff x="4685760" y="1245731"/>
            <a:chExt cx="3732480" cy="2593713"/>
          </a:xfrm>
        </p:grpSpPr>
        <p:pic>
          <p:nvPicPr>
            <p:cNvPr id="21510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85760" y="1245731"/>
              <a:ext cx="3732480" cy="228119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3" name="Text Box 10"/>
            <p:cNvSpPr txBox="1">
              <a:spLocks noChangeArrowheads="1"/>
            </p:cNvSpPr>
            <p:nvPr/>
          </p:nvSpPr>
          <p:spPr bwMode="auto">
            <a:xfrm>
              <a:off x="530784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40000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8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392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Eccentricity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729FA-66CD-43DD-9AD4-5E2772D28AA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10350DE4-7CF2-4743-B956-7DADC400E0D8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34</a:t>
            </a:fld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23520" y="1957069"/>
            <a:ext cx="3732480" cy="2386331"/>
            <a:chOff x="623520" y="1453113"/>
            <a:chExt cx="3732480" cy="2386331"/>
          </a:xfrm>
        </p:grpSpPr>
        <p:pic>
          <p:nvPicPr>
            <p:cNvPr id="2355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520" y="1453113"/>
              <a:ext cx="3732480" cy="20738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0" name="Text Box 9"/>
            <p:cNvSpPr txBox="1">
              <a:spLocks noChangeArrowheads="1"/>
            </p:cNvSpPr>
            <p:nvPr/>
          </p:nvSpPr>
          <p:spPr bwMode="auto">
            <a:xfrm>
              <a:off x="12456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3520" y="4415760"/>
            <a:ext cx="3732480" cy="2289840"/>
            <a:chOff x="623520" y="3941695"/>
            <a:chExt cx="3732480" cy="2289840"/>
          </a:xfrm>
        </p:grpSpPr>
        <p:pic>
          <p:nvPicPr>
            <p:cNvPr id="2355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35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1" name="Text Box 10"/>
            <p:cNvSpPr txBox="1">
              <a:spLocks noChangeArrowheads="1"/>
            </p:cNvSpPr>
            <p:nvPr/>
          </p:nvSpPr>
          <p:spPr bwMode="auto">
            <a:xfrm>
              <a:off x="1245600" y="5917582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70720" y="1957069"/>
            <a:ext cx="3732480" cy="2386331"/>
            <a:chOff x="4770720" y="1453113"/>
            <a:chExt cx="3732480" cy="2386331"/>
          </a:xfrm>
        </p:grpSpPr>
        <p:pic>
          <p:nvPicPr>
            <p:cNvPr id="23558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70720" y="1453113"/>
              <a:ext cx="3732480" cy="20738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2" name="Text Box 11"/>
            <p:cNvSpPr txBox="1">
              <a:spLocks noChangeArrowheads="1"/>
            </p:cNvSpPr>
            <p:nvPr/>
          </p:nvSpPr>
          <p:spPr bwMode="auto">
            <a:xfrm>
              <a:off x="53928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13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70720" y="4415760"/>
            <a:ext cx="3732480" cy="2289840"/>
            <a:chOff x="4770720" y="3941695"/>
            <a:chExt cx="3732480" cy="2289840"/>
          </a:xfrm>
        </p:grpSpPr>
        <p:pic>
          <p:nvPicPr>
            <p:cNvPr id="23559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707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3" name="Text Box 12"/>
            <p:cNvSpPr txBox="1">
              <a:spLocks noChangeArrowheads="1"/>
            </p:cNvSpPr>
            <p:nvPr/>
          </p:nvSpPr>
          <p:spPr bwMode="auto">
            <a:xfrm>
              <a:off x="5392800" y="5917582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19</a:t>
              </a: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 Graph: Eccentricity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18E8B-9182-4502-9EB7-00060DDDB38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8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392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Distance to a Center Node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EA8-485F-4837-B573-80D1A2F014FC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23520" y="4352265"/>
            <a:ext cx="3732480" cy="2429535"/>
            <a:chOff x="623520" y="3898490"/>
            <a:chExt cx="3732480" cy="2429535"/>
          </a:xfrm>
        </p:grpSpPr>
        <p:sp>
          <p:nvSpPr>
            <p:cNvPr id="25605" name="Text Box 6"/>
            <p:cNvSpPr txBox="1">
              <a:spLocks noChangeArrowheads="1"/>
            </p:cNvSpPr>
            <p:nvPr/>
          </p:nvSpPr>
          <p:spPr bwMode="auto">
            <a:xfrm>
              <a:off x="1245600" y="6014072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7</a:t>
              </a:r>
            </a:p>
          </p:txBody>
        </p:sp>
        <p:pic>
          <p:nvPicPr>
            <p:cNvPr id="25610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520" y="3898490"/>
              <a:ext cx="3732480" cy="20190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4770720" y="4395470"/>
            <a:ext cx="3732480" cy="2386330"/>
            <a:chOff x="4770720" y="3941695"/>
            <a:chExt cx="3732480" cy="2386330"/>
          </a:xfrm>
        </p:grpSpPr>
        <p:sp>
          <p:nvSpPr>
            <p:cNvPr id="25607" name="Text Box 8"/>
            <p:cNvSpPr txBox="1">
              <a:spLocks noChangeArrowheads="1"/>
            </p:cNvSpPr>
            <p:nvPr/>
          </p:nvSpPr>
          <p:spPr bwMode="auto">
            <a:xfrm>
              <a:off x="5392800" y="6014072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8</a:t>
              </a:r>
            </a:p>
          </p:txBody>
        </p:sp>
        <p:pic>
          <p:nvPicPr>
            <p:cNvPr id="25611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07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642241" y="2185669"/>
            <a:ext cx="3696480" cy="2233931"/>
            <a:chOff x="642241" y="1453113"/>
            <a:chExt cx="3696480" cy="2386331"/>
          </a:xfrm>
        </p:grpSpPr>
        <p:sp>
          <p:nvSpPr>
            <p:cNvPr id="25604" name="Text Box 5"/>
            <p:cNvSpPr txBox="1">
              <a:spLocks noChangeArrowheads="1"/>
            </p:cNvSpPr>
            <p:nvPr/>
          </p:nvSpPr>
          <p:spPr bwMode="auto">
            <a:xfrm>
              <a:off x="12456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5</a:t>
              </a:r>
            </a:p>
          </p:txBody>
        </p:sp>
        <p:pic>
          <p:nvPicPr>
            <p:cNvPr id="25608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2241" y="1453113"/>
              <a:ext cx="3696480" cy="20738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A8EC-8EE2-43B5-9105-85262C5603FD}" type="datetime1">
              <a:rPr lang="en-US" smtClean="0"/>
              <a:pPr/>
              <a:t>6/2/2009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Citation Graph: Shortest Distance to a Center Node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770720" y="2185670"/>
            <a:ext cx="3732480" cy="2233930"/>
            <a:chOff x="4770720" y="1453114"/>
            <a:chExt cx="3732480" cy="2386330"/>
          </a:xfrm>
        </p:grpSpPr>
        <p:sp>
          <p:nvSpPr>
            <p:cNvPr id="25606" name="Text Box 7"/>
            <p:cNvSpPr txBox="1">
              <a:spLocks noChangeArrowheads="1"/>
            </p:cNvSpPr>
            <p:nvPr/>
          </p:nvSpPr>
          <p:spPr bwMode="auto">
            <a:xfrm>
              <a:off x="53928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6</a:t>
              </a:r>
            </a:p>
          </p:txBody>
        </p:sp>
        <p:pic>
          <p:nvPicPr>
            <p:cNvPr id="25609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70720" y="1453114"/>
              <a:ext cx="3732480" cy="21170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8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392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Distance to a Leaf Node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2DBE-4783-4CDE-B63E-1553990A6D0C}" type="datetime1">
              <a:rPr lang="en-US" smtClean="0"/>
              <a:pPr/>
              <a:t>6/2/2009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23520" y="2218665"/>
            <a:ext cx="3732480" cy="2429535"/>
            <a:chOff x="623520" y="1409909"/>
            <a:chExt cx="3732480" cy="2429535"/>
          </a:xfrm>
        </p:grpSpPr>
        <p:sp>
          <p:nvSpPr>
            <p:cNvPr id="27652" name="Text Box 5"/>
            <p:cNvSpPr txBox="1">
              <a:spLocks noChangeArrowheads="1"/>
            </p:cNvSpPr>
            <p:nvPr/>
          </p:nvSpPr>
          <p:spPr bwMode="auto">
            <a:xfrm>
              <a:off x="12456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2</a:t>
              </a:r>
            </a:p>
          </p:txBody>
        </p:sp>
        <p:pic>
          <p:nvPicPr>
            <p:cNvPr id="27656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520" y="1409909"/>
              <a:ext cx="3732480" cy="21170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7" name="Group 16"/>
          <p:cNvGrpSpPr/>
          <p:nvPr/>
        </p:nvGrpSpPr>
        <p:grpSpPr>
          <a:xfrm>
            <a:off x="4770720" y="2218665"/>
            <a:ext cx="3732480" cy="2429535"/>
            <a:chOff x="4770720" y="1409909"/>
            <a:chExt cx="3732480" cy="2429535"/>
          </a:xfrm>
        </p:grpSpPr>
        <p:sp>
          <p:nvSpPr>
            <p:cNvPr id="27654" name="Text Box 7"/>
            <p:cNvSpPr txBox="1">
              <a:spLocks noChangeArrowheads="1"/>
            </p:cNvSpPr>
            <p:nvPr/>
          </p:nvSpPr>
          <p:spPr bwMode="auto">
            <a:xfrm>
              <a:off x="53928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5</a:t>
              </a:r>
            </a:p>
          </p:txBody>
        </p:sp>
        <p:pic>
          <p:nvPicPr>
            <p:cNvPr id="27657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0720" y="1409909"/>
              <a:ext cx="3732480" cy="21170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623520" y="4561087"/>
            <a:ext cx="3732480" cy="2220713"/>
            <a:chOff x="623520" y="3941695"/>
            <a:chExt cx="3732480" cy="2220713"/>
          </a:xfrm>
        </p:grpSpPr>
        <p:sp>
          <p:nvSpPr>
            <p:cNvPr id="27653" name="Text Box 6"/>
            <p:cNvSpPr txBox="1">
              <a:spLocks noChangeArrowheads="1"/>
            </p:cNvSpPr>
            <p:nvPr/>
          </p:nvSpPr>
          <p:spPr bwMode="auto">
            <a:xfrm>
              <a:off x="1245600" y="5848455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6</a:t>
              </a:r>
            </a:p>
          </p:txBody>
        </p:sp>
        <p:pic>
          <p:nvPicPr>
            <p:cNvPr id="27658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35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4770720" y="4561087"/>
            <a:ext cx="3732480" cy="2220713"/>
            <a:chOff x="4770720" y="3941695"/>
            <a:chExt cx="3732480" cy="2220713"/>
          </a:xfrm>
        </p:grpSpPr>
        <p:sp>
          <p:nvSpPr>
            <p:cNvPr id="27655" name="Text Box 8"/>
            <p:cNvSpPr txBox="1">
              <a:spLocks noChangeArrowheads="1"/>
            </p:cNvSpPr>
            <p:nvPr/>
          </p:nvSpPr>
          <p:spPr bwMode="auto">
            <a:xfrm>
              <a:off x="5392800" y="5848455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9</a:t>
              </a:r>
            </a:p>
          </p:txBody>
        </p:sp>
        <p:pic>
          <p:nvPicPr>
            <p:cNvPr id="2765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707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Citation Graph: Shortest Distance to a Leaf Node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107A-C701-4515-AE8D-A937584A488B}" type="datetime1">
              <a:rPr lang="en-US" smtClean="0"/>
              <a:pPr/>
              <a:t>6/2/2009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Method</a:t>
            </a:r>
          </a:p>
          <a:p>
            <a:pPr lvl="1"/>
            <a:r>
              <a:rPr lang="en-US" dirty="0" smtClean="0"/>
              <a:t>Shown several weighting metrics</a:t>
            </a:r>
          </a:p>
          <a:p>
            <a:pPr lvl="1"/>
            <a:r>
              <a:rPr lang="en-US" dirty="0" smtClean="0"/>
              <a:t>Evaluated performance</a:t>
            </a:r>
          </a:p>
          <a:p>
            <a:pPr lvl="1"/>
            <a:r>
              <a:rPr lang="en-US" dirty="0" smtClean="0"/>
              <a:t>Applied metrics to several graphs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Define further metrics</a:t>
            </a:r>
          </a:p>
          <a:p>
            <a:pPr lvl="1"/>
            <a:r>
              <a:rPr lang="en-US" dirty="0" smtClean="0"/>
              <a:t>Consider more graph types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0D14-4037-4AF7-A9DB-9F84FF42735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Algorithms for Mobile Ad Hoc Network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2A9B9-1715-4E4C-BABF-547751DB2C2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GPU Based Algorithms for Spectrum Sensing in Cognitive Radio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6665-1E64-4C34-BE78-2695E6E45D4E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Cognitive Networking &amp;</a:t>
            </a:r>
            <a:br>
              <a:rPr lang="en-US" dirty="0" smtClean="0"/>
            </a:br>
            <a:r>
              <a:rPr lang="en-US" dirty="0" smtClean="0"/>
              <a:t>Spectrum Sensing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Spectrum sensing computational expensive</a:t>
            </a:r>
          </a:p>
          <a:p>
            <a:r>
              <a:rPr lang="en-US" dirty="0" smtClean="0"/>
              <a:t>Performance improvement needed</a:t>
            </a:r>
          </a:p>
          <a:p>
            <a:pPr lvl="1"/>
            <a:r>
              <a:rPr lang="en-US" dirty="0" smtClean="0"/>
              <a:t>Real world needs real time processing</a:t>
            </a:r>
          </a:p>
          <a:p>
            <a:r>
              <a:rPr lang="en-US" dirty="0" smtClean="0"/>
              <a:t>Potential improvements</a:t>
            </a:r>
          </a:p>
          <a:p>
            <a:pPr lvl="1"/>
            <a:r>
              <a:rPr lang="en-US" dirty="0" smtClean="0"/>
              <a:t>Distributed/collaborative algorithms</a:t>
            </a:r>
          </a:p>
          <a:p>
            <a:pPr lvl="1"/>
            <a:r>
              <a:rPr lang="en-US" dirty="0" smtClean="0"/>
              <a:t>New more efficient algorithms</a:t>
            </a:r>
          </a:p>
          <a:p>
            <a:pPr lvl="1"/>
            <a:r>
              <a:rPr lang="en-US" dirty="0" smtClean="0"/>
              <a:t>Advanced computing architectures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0662-2D9F-4F2E-B346-38953E22493B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arch.eps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1815423" y="1232577"/>
            <a:ext cx="1657117" cy="4525962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29200" y="1481328"/>
            <a:ext cx="3657600" cy="4525963"/>
          </a:xfrm>
        </p:spPr>
        <p:txBody>
          <a:bodyPr/>
          <a:lstStyle/>
          <a:p>
            <a:r>
              <a:rPr lang="en-US" dirty="0" smtClean="0"/>
              <a:t>GPU Architecture built for data parallelism</a:t>
            </a:r>
          </a:p>
          <a:p>
            <a:pPr lvl="1"/>
            <a:r>
              <a:rPr lang="en-US" dirty="0" smtClean="0"/>
              <a:t>Thousands of threads</a:t>
            </a:r>
          </a:p>
          <a:p>
            <a:pPr lvl="1"/>
            <a:r>
              <a:rPr lang="en-US" dirty="0" smtClean="0"/>
              <a:t>Fast complex computation</a:t>
            </a:r>
          </a:p>
          <a:p>
            <a:pPr lvl="1"/>
            <a:r>
              <a:rPr lang="en-US" dirty="0" smtClean="0"/>
              <a:t>High precision supported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378F-F9D9-4BF5-A8F9-C9E2739270D1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gflops.eps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065678"/>
            <a:ext cx="4038600" cy="289358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GPU Architecture built for data parallelism</a:t>
            </a:r>
          </a:p>
          <a:p>
            <a:pPr lvl="1"/>
            <a:r>
              <a:rPr lang="en-US" dirty="0" smtClean="0"/>
              <a:t>Thousands of threads</a:t>
            </a:r>
          </a:p>
          <a:p>
            <a:pPr lvl="1"/>
            <a:r>
              <a:rPr lang="en-US" dirty="0" smtClean="0"/>
              <a:t>Fast complex computation</a:t>
            </a:r>
          </a:p>
          <a:p>
            <a:pPr lvl="1"/>
            <a:r>
              <a:rPr lang="en-US" dirty="0" smtClean="0"/>
              <a:t>High precision supported</a:t>
            </a:r>
          </a:p>
          <a:p>
            <a:r>
              <a:rPr lang="en-US" dirty="0" smtClean="0"/>
              <a:t>High speed computation</a:t>
            </a:r>
          </a:p>
          <a:p>
            <a:r>
              <a:rPr lang="en-US" dirty="0" smtClean="0"/>
              <a:t>Availability &amp; cost effectiveness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52B-FC49-4354-879E-0DD5CD26C412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to Cognitive Networking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Detects weak, deterministic signals in AWG noise</a:t>
            </a:r>
          </a:p>
          <a:p>
            <a:r>
              <a:rPr lang="en-US" dirty="0" smtClean="0"/>
              <a:t>Energy detectors required to be suboptimal</a:t>
            </a:r>
          </a:p>
          <a:p>
            <a:pPr lvl="1"/>
            <a:r>
              <a:rPr lang="en-US" dirty="0" smtClean="0"/>
              <a:t>Optimal detectors require matched filters</a:t>
            </a:r>
          </a:p>
          <a:p>
            <a:pPr lvl="1"/>
            <a:r>
              <a:rPr lang="en-US" dirty="0" smtClean="0"/>
              <a:t>Requires </a:t>
            </a:r>
            <a:r>
              <a:rPr lang="en-US" i="1" dirty="0" smtClean="0"/>
              <a:t>a priori</a:t>
            </a:r>
            <a:r>
              <a:rPr lang="en-US" dirty="0" smtClean="0"/>
              <a:t> knowledge of data</a:t>
            </a:r>
          </a:p>
          <a:p>
            <a:r>
              <a:rPr lang="en-US" dirty="0" smtClean="0"/>
              <a:t>Suboptimal detectors include</a:t>
            </a:r>
          </a:p>
          <a:p>
            <a:pPr lvl="1"/>
            <a:r>
              <a:rPr lang="en-US" dirty="0" smtClean="0"/>
              <a:t>Low-pass filter and square law detector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based </a:t>
            </a:r>
            <a:r>
              <a:rPr lang="en-US" dirty="0" smtClean="0"/>
              <a:t>detector</a:t>
            </a:r>
          </a:p>
          <a:p>
            <a:r>
              <a:rPr lang="en-US" dirty="0" smtClean="0"/>
              <a:t>Estimates the PSD function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Detection</a:t>
            </a:r>
            <a:br>
              <a:rPr lang="en-US" dirty="0" smtClean="0"/>
            </a:br>
            <a:r>
              <a:rPr lang="en-US" dirty="0" err="1" smtClean="0"/>
              <a:t>Periodogram</a:t>
            </a:r>
            <a:r>
              <a:rPr lang="en-US" dirty="0" smtClean="0"/>
              <a:t> Based Detection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Welch method of averaged </a:t>
            </a:r>
            <a:r>
              <a:rPr lang="en-US" dirty="0" err="1" smtClean="0"/>
              <a:t>periodograms</a:t>
            </a:r>
            <a:endParaRPr lang="en-US" dirty="0" smtClean="0"/>
          </a:p>
          <a:p>
            <a:pPr lvl="1"/>
            <a:r>
              <a:rPr lang="en-US" dirty="0" smtClean="0"/>
              <a:t>Creates M segments with D overlap</a:t>
            </a:r>
          </a:p>
          <a:p>
            <a:pPr lvl="1"/>
            <a:r>
              <a:rPr lang="en-US" dirty="0" smtClean="0"/>
              <a:t>Hamming window applied to each segment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of each segment is computed</a:t>
            </a:r>
          </a:p>
          <a:p>
            <a:pPr lvl="1"/>
            <a:r>
              <a:rPr lang="en-US" dirty="0" smtClean="0"/>
              <a:t>All segments are averaged </a:t>
            </a:r>
            <a:r>
              <a:rPr lang="en-US" dirty="0" smtClean="0"/>
              <a:t>together</a:t>
            </a:r>
          </a:p>
          <a:p>
            <a:r>
              <a:rPr lang="en-US" dirty="0" smtClean="0"/>
              <a:t>Estimates the PSD function</a:t>
            </a:r>
            <a:endParaRPr lang="en-US" dirty="0" smtClean="0"/>
          </a:p>
          <a:p>
            <a:r>
              <a:rPr lang="en-US" dirty="0" smtClean="0"/>
              <a:t>Con: Reduces the resolution of the resulting estimates.</a:t>
            </a:r>
            <a:endParaRPr lang="en-US" dirty="0"/>
          </a:p>
        </p:txBody>
      </p:sp>
      <p:pic>
        <p:nvPicPr>
          <p:cNvPr id="20" name="Content Placeholder 19" descr="energy_detector_b.eps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3810000"/>
            <a:ext cx="4038600" cy="8002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Cyclostationary</a:t>
            </a:r>
            <a:r>
              <a:rPr lang="en-US" dirty="0" smtClean="0"/>
              <a:t> Spectral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Distinguishes between</a:t>
            </a:r>
          </a:p>
          <a:p>
            <a:pPr lvl="1"/>
            <a:r>
              <a:rPr lang="en-US" dirty="0" smtClean="0"/>
              <a:t>Modulated signals</a:t>
            </a:r>
          </a:p>
          <a:p>
            <a:pPr lvl="1"/>
            <a:r>
              <a:rPr lang="en-US" dirty="0" smtClean="0"/>
              <a:t>Interference</a:t>
            </a:r>
          </a:p>
          <a:p>
            <a:pPr lvl="1"/>
            <a:r>
              <a:rPr lang="en-US" dirty="0" smtClean="0"/>
              <a:t>Noise</a:t>
            </a:r>
          </a:p>
          <a:p>
            <a:r>
              <a:rPr lang="en-US" dirty="0" smtClean="0"/>
              <a:t>Estimates correlation between spectral components of the signal.</a:t>
            </a:r>
          </a:p>
          <a:p>
            <a:r>
              <a:rPr lang="en-US" dirty="0" smtClean="0"/>
              <a:t>Described </a:t>
            </a:r>
            <a:r>
              <a:rPr lang="en-US" smtClean="0"/>
              <a:t>by </a:t>
            </a:r>
            <a:r>
              <a:rPr lang="en-US" smtClean="0"/>
              <a:t>the SCD function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Accumulation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191000" cy="4525963"/>
          </a:xfrm>
        </p:spPr>
        <p:txBody>
          <a:bodyPr/>
          <a:lstStyle/>
          <a:p>
            <a:r>
              <a:rPr lang="en-US" dirty="0" smtClean="0"/>
              <a:t>3 Steps to the algorithm</a:t>
            </a:r>
          </a:p>
          <a:p>
            <a:pPr lvl="1"/>
            <a:r>
              <a:rPr lang="en-US" dirty="0" smtClean="0"/>
              <a:t>Compute Complex Demodulates (Eq 2)</a:t>
            </a:r>
          </a:p>
          <a:p>
            <a:pPr lvl="1"/>
            <a:r>
              <a:rPr lang="en-US" dirty="0" smtClean="0"/>
              <a:t>Compute Product sequences (Eq 1)</a:t>
            </a:r>
          </a:p>
          <a:p>
            <a:pPr lvl="1"/>
            <a:r>
              <a:rPr lang="en-US" dirty="0" smtClean="0"/>
              <a:t>Reorder data into 	             cycle frequency vs. </a:t>
            </a:r>
            <a:r>
              <a:rPr lang="en-US" dirty="0" smtClean="0"/>
              <a:t>frequency</a:t>
            </a:r>
          </a:p>
          <a:p>
            <a:r>
              <a:rPr lang="en-US" dirty="0" smtClean="0"/>
              <a:t>Estimates the SCD function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93244" y="44958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(Eq 2) Complex Demodulates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50901" y="251460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(Eq 1) SCD Function</a:t>
            </a:r>
            <a:endParaRPr lang="en-US" dirty="0"/>
          </a:p>
        </p:txBody>
      </p:sp>
      <p:graphicFrame>
        <p:nvGraphicFramePr>
          <p:cNvPr id="7169" name="Object 1"/>
          <p:cNvGraphicFramePr>
            <a:graphicFrameLocks noChangeAspect="1"/>
          </p:cNvGraphicFramePr>
          <p:nvPr/>
        </p:nvGraphicFramePr>
        <p:xfrm>
          <a:off x="2209800" y="5029201"/>
          <a:ext cx="9158787" cy="914400"/>
        </p:xfrm>
        <a:graphic>
          <a:graphicData uri="http://schemas.openxmlformats.org/presentationml/2006/ole">
            <p:oleObj spid="_x0000_s7169" name="Document" r:id="rId3" imgW="5940848" imgH="647126" progId="Word.Document.12">
              <p:embed/>
            </p:oleObj>
          </a:graphicData>
        </a:graphic>
      </p:graphicFrame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603636" y="3048000"/>
          <a:ext cx="8371114" cy="932310"/>
        </p:xfrm>
        <a:graphic>
          <a:graphicData uri="http://schemas.openxmlformats.org/presentationml/2006/ole">
            <p:oleObj spid="_x0000_s7170" name="Document" r:id="rId4" imgW="5940848" imgH="623693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Implementations:</a:t>
            </a:r>
            <a:br>
              <a:rPr lang="en-US" dirty="0" smtClean="0"/>
            </a:br>
            <a:r>
              <a:rPr lang="en-US" dirty="0" smtClean="0"/>
              <a:t>CPU </a:t>
            </a:r>
            <a:r>
              <a:rPr lang="en-US" dirty="0" err="1" smtClean="0"/>
              <a:t>vs</a:t>
            </a:r>
            <a:r>
              <a:rPr lang="en-US" dirty="0" smtClean="0"/>
              <a:t>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first developed in </a:t>
            </a:r>
            <a:r>
              <a:rPr lang="en-US" dirty="0" err="1" smtClean="0"/>
              <a:t>Matlab</a:t>
            </a:r>
            <a:r>
              <a:rPr lang="en-US" dirty="0" smtClean="0"/>
              <a:t> R2008a</a:t>
            </a:r>
          </a:p>
          <a:p>
            <a:pPr lvl="1"/>
            <a:r>
              <a:rPr lang="en-US" dirty="0" smtClean="0"/>
              <a:t>Efficient tool for complex calculations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based multi-threading</a:t>
            </a:r>
          </a:p>
          <a:p>
            <a:r>
              <a:rPr lang="en-US" dirty="0" err="1" smtClean="0"/>
              <a:t>NVidia</a:t>
            </a:r>
            <a:r>
              <a:rPr lang="en-US" dirty="0" smtClean="0"/>
              <a:t> CUDA used for GPU</a:t>
            </a:r>
          </a:p>
          <a:p>
            <a:pPr lvl="1"/>
            <a:r>
              <a:rPr lang="en-US" dirty="0" smtClean="0"/>
              <a:t>Well defined GPU platform</a:t>
            </a:r>
            <a:endParaRPr lang="en-US" dirty="0" smtClean="0"/>
          </a:p>
          <a:p>
            <a:pPr lvl="1"/>
            <a:r>
              <a:rPr lang="en-US" dirty="0" smtClean="0"/>
              <a:t>Exposed to software developers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6/3/2009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Ad Hoc Networks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is complex</a:t>
            </a:r>
          </a:p>
          <a:p>
            <a:r>
              <a:rPr lang="en-US" dirty="0" smtClean="0"/>
              <a:t>Visualization improves understanding</a:t>
            </a:r>
          </a:p>
          <a:p>
            <a:r>
              <a:rPr lang="en-US" dirty="0" smtClean="0"/>
              <a:t>Limited work visualizing MANET’s</a:t>
            </a:r>
          </a:p>
          <a:p>
            <a:r>
              <a:rPr lang="en-US" dirty="0" smtClean="0"/>
              <a:t>Inclusion of terrain adds a level of realism</a:t>
            </a:r>
          </a:p>
          <a:p>
            <a:r>
              <a:rPr lang="en-US" dirty="0" smtClean="0"/>
              <a:t>No work done visualizing terrain with MANET’s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D97-D583-4811-BC31-65B707A573AD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 Results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</p:nvPr>
        </p:nvGraphicFramePr>
        <p:xfrm>
          <a:off x="609600" y="4495799"/>
          <a:ext cx="7848600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9720"/>
                <a:gridCol w="1569720"/>
                <a:gridCol w="1569720"/>
                <a:gridCol w="1569720"/>
                <a:gridCol w="156972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CUDA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512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1024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2048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4096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609600" y="2209800"/>
          <a:ext cx="7848600" cy="19444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9720"/>
                <a:gridCol w="1569720"/>
                <a:gridCol w="1569720"/>
                <a:gridCol w="1569720"/>
                <a:gridCol w="1569720"/>
              </a:tblGrid>
              <a:tr h="307959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Matlab</a:t>
                      </a:r>
                      <a:r>
                        <a:rPr lang="en-US" dirty="0" smtClean="0"/>
                        <a:t>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795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512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1024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2048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4096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25%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15.987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8.656</a:t>
                      </a:r>
                      <a:endParaRPr lang="en-US" dirty="0"/>
                    </a:p>
                  </a:txBody>
                  <a:tcPr/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50%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22.818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10.817</a:t>
                      </a:r>
                      <a:endParaRPr lang="en-US" dirty="0"/>
                    </a:p>
                  </a:txBody>
                  <a:tcPr/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75%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42.717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25.284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26.428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FFT Accumulation Method Results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37084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752600"/>
                <a:gridCol w="1676400"/>
                <a:gridCol w="1600200"/>
                <a:gridCol w="1676400"/>
                <a:gridCol w="15240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Matlab</a:t>
                      </a:r>
                      <a:r>
                        <a:rPr lang="en-US" dirty="0" smtClean="0"/>
                        <a:t>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8192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13.533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</a:t>
                      </a:r>
                      <a:r>
                        <a:rPr lang="en-US" dirty="0" smtClean="0"/>
                        <a:t>-point</a:t>
                      </a:r>
                      <a:r>
                        <a:rPr lang="en-US" baseline="0" dirty="0" smtClean="0"/>
                        <a:t>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 Convert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9.876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41.413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P-point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54.107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882.566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177.039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780.566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3144.133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69.432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280.899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1186.133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4719.567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Accumulation Method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/>
        </p:nvGraphicFramePr>
        <p:xfrm>
          <a:off x="457200" y="2249488"/>
          <a:ext cx="8229600" cy="407924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752600"/>
                <a:gridCol w="1676400"/>
                <a:gridCol w="1600200"/>
                <a:gridCol w="1676400"/>
                <a:gridCol w="15240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CUDA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8192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</a:t>
                      </a:r>
                      <a:r>
                        <a:rPr lang="en-US" dirty="0" smtClean="0"/>
                        <a:t> Transfer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</a:t>
                      </a:r>
                      <a:r>
                        <a:rPr lang="en-US" dirty="0" smtClean="0"/>
                        <a:t>-point</a:t>
                      </a:r>
                      <a:r>
                        <a:rPr lang="en-US" baseline="0" dirty="0" smtClean="0"/>
                        <a:t>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 Convert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P-point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52.331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34.603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6.993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149.445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Ported two algorithms to the GPU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based Energy Detector</a:t>
            </a:r>
          </a:p>
          <a:p>
            <a:pPr lvl="1"/>
            <a:r>
              <a:rPr lang="en-US" dirty="0" smtClean="0"/>
              <a:t>FFT Accumulation Method</a:t>
            </a:r>
          </a:p>
          <a:p>
            <a:r>
              <a:rPr lang="en-US" dirty="0" smtClean="0"/>
              <a:t>GPU greatly increases performance</a:t>
            </a:r>
          </a:p>
          <a:p>
            <a:pPr lvl="1"/>
            <a:r>
              <a:rPr lang="en-US" dirty="0" smtClean="0"/>
              <a:t>Up to 30x speed up</a:t>
            </a:r>
          </a:p>
          <a:p>
            <a:pPr lvl="1"/>
            <a:r>
              <a:rPr lang="en-US" dirty="0" smtClean="0"/>
              <a:t>Even with memory transfers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Further optimization of GPU code</a:t>
            </a:r>
          </a:p>
          <a:p>
            <a:pPr lvl="1"/>
            <a:r>
              <a:rPr lang="en-US" dirty="0" smtClean="0"/>
              <a:t>Explore other 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Presented algorithms for visualization and simulation</a:t>
            </a:r>
          </a:p>
          <a:p>
            <a:pPr lvl="1"/>
            <a:r>
              <a:rPr lang="en-US" dirty="0" smtClean="0"/>
              <a:t>MANET visualization</a:t>
            </a:r>
          </a:p>
          <a:p>
            <a:pPr lvl="1"/>
            <a:r>
              <a:rPr lang="en-US" dirty="0" smtClean="0"/>
              <a:t>Visualizing complex graphs</a:t>
            </a:r>
          </a:p>
          <a:p>
            <a:pPr lvl="1"/>
            <a:r>
              <a:rPr lang="en-US" dirty="0" smtClean="0"/>
              <a:t>GPU based cognitive network simulation</a:t>
            </a:r>
          </a:p>
          <a:p>
            <a:r>
              <a:rPr lang="en-US" dirty="0" smtClean="0"/>
              <a:t>Showed their benefits and applications</a:t>
            </a:r>
          </a:p>
          <a:p>
            <a:r>
              <a:rPr lang="en-US" dirty="0" smtClean="0"/>
              <a:t>Provided ideas for future research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Alex </a:t>
            </a:r>
            <a:r>
              <a:rPr lang="en-US" dirty="0" err="1" smtClean="0"/>
              <a:t>Fridman</a:t>
            </a:r>
            <a:r>
              <a:rPr lang="en-US" dirty="0" smtClean="0"/>
              <a:t> of Drexel University’s ECE Department for OMAN research support.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Chaomei</a:t>
            </a:r>
            <a:r>
              <a:rPr lang="en-US" dirty="0" smtClean="0"/>
              <a:t> Chen of Drexel University’s </a:t>
            </a:r>
            <a:r>
              <a:rPr lang="en-US" dirty="0" err="1" smtClean="0"/>
              <a:t>iSchool</a:t>
            </a:r>
            <a:r>
              <a:rPr lang="en-US" dirty="0" smtClean="0"/>
              <a:t> for providing the citation graph data </a:t>
            </a:r>
            <a:r>
              <a:rPr lang="en-US" smtClean="0"/>
              <a:t>set.</a:t>
            </a:r>
            <a:endParaRPr lang="en-US" dirty="0" smtClean="0"/>
          </a:p>
          <a:p>
            <a:r>
              <a:rPr lang="en-US" dirty="0" smtClean="0"/>
              <a:t>Boris </a:t>
            </a:r>
            <a:r>
              <a:rPr lang="en-US" dirty="0" err="1" smtClean="0"/>
              <a:t>Shishkin</a:t>
            </a:r>
            <a:r>
              <a:rPr lang="en-US" dirty="0" smtClean="0"/>
              <a:t> of Drexel University’s ECE Department for cognitive networking research support.</a:t>
            </a:r>
          </a:p>
          <a:p>
            <a:r>
              <a:rPr lang="en-US" dirty="0" smtClean="0"/>
              <a:t>U.S Army Communications Electronic  Research Development and Engineering Center (CERDEC) under contract # DAAB-07-01-9-L504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Radiation Patterns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Visualization of the physical layer</a:t>
            </a:r>
          </a:p>
          <a:p>
            <a:pPr lvl="1"/>
            <a:r>
              <a:rPr lang="en-US" dirty="0" smtClean="0"/>
              <a:t>Transmitter signal patterns</a:t>
            </a:r>
          </a:p>
          <a:p>
            <a:pPr lvl="1"/>
            <a:r>
              <a:rPr lang="en-US" dirty="0" smtClean="0"/>
              <a:t>Accounts for environment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Visualizes acceptable SINR regions</a:t>
            </a:r>
            <a:endParaRPr lang="en-US" dirty="0" smtClean="0"/>
          </a:p>
          <a:p>
            <a:r>
              <a:rPr lang="en-US" dirty="0" smtClean="0"/>
              <a:t>Visualize effects of channel state</a:t>
            </a:r>
          </a:p>
          <a:p>
            <a:pPr lvl="1"/>
            <a:r>
              <a:rPr lang="en-US" dirty="0" smtClean="0"/>
              <a:t>Known vs. unknown</a:t>
            </a:r>
          </a:p>
          <a:p>
            <a:r>
              <a:rPr lang="en-US" dirty="0" smtClean="0"/>
              <a:t>Map </a:t>
            </a:r>
            <a:r>
              <a:rPr lang="en-US" dirty="0" smtClean="0"/>
              <a:t>signal strength </a:t>
            </a:r>
            <a:r>
              <a:rPr lang="en-US" dirty="0" smtClean="0"/>
              <a:t>to HSL </a:t>
            </a:r>
            <a:r>
              <a:rPr lang="en-US" dirty="0" smtClean="0"/>
              <a:t>color model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 descr="HSL_color_diagr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86400" y="2590800"/>
            <a:ext cx="2719912" cy="289352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7F4A-EB00-448F-B10E-0EFFB3A8041B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Patterns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12" name="Content Placeholder 11" descr="rad_pat_certain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3" name="Content Placeholder 12" descr="rad_pat_uncertain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89893" y="2708275"/>
            <a:ext cx="3898089" cy="3886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C37A-D561-4881-A12A-24721FEF96B3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9" name="Content Placeholder 8" descr="rad_pat_certain_small_scale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81000" y="2754267"/>
            <a:ext cx="4041775" cy="3794216"/>
          </a:xfrm>
        </p:spPr>
      </p:pic>
      <p:pic>
        <p:nvPicPr>
          <p:cNvPr id="10" name="Content Placeholder 9" descr="rad_pat_uncertain_small_scale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18050" y="2754267"/>
            <a:ext cx="4041775" cy="3794216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1F68-0399-4B46-A591-A5723B02366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Radiation Patterns with Regions of Acceptable SINR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9" name="Content Placeholder 8" descr="rad_pat_sinr_certain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0" name="Content Placeholder 9" descr="rad_pat_sinr_uncertain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79319" y="2708275"/>
            <a:ext cx="3919237" cy="388620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271A-3A68-47A1-B7A1-5A4332B4DE59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1128</TotalTime>
  <Words>1334</Words>
  <Application>Microsoft Office PowerPoint</Application>
  <PresentationFormat>On-screen Show (4:3)</PresentationFormat>
  <Paragraphs>543</Paragraphs>
  <Slides>56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Urban</vt:lpstr>
      <vt:lpstr>Document</vt:lpstr>
      <vt:lpstr>Algorithms for the Visualization and Simulation of Mobile Ad Hoc and Cognitive Networks</vt:lpstr>
      <vt:lpstr>Outline</vt:lpstr>
      <vt:lpstr>Introduction</vt:lpstr>
      <vt:lpstr>Algorithms for Mobile Ad Hoc Network Visualization</vt:lpstr>
      <vt:lpstr>Mobile Ad Hoc Networks</vt:lpstr>
      <vt:lpstr>Signal Radiation Patterns</vt:lpstr>
      <vt:lpstr>Radiation Patterns</vt:lpstr>
      <vt:lpstr>Radiation Patterns</vt:lpstr>
      <vt:lpstr>Radiation Patterns with Regions of Acceptable SINR</vt:lpstr>
      <vt:lpstr>Radiation Patterns with Regions of Acceptable SINR</vt:lpstr>
      <vt:lpstr>Digital Terrain</vt:lpstr>
      <vt:lpstr>Terrain Library</vt:lpstr>
      <vt:lpstr>Terrain Library</vt:lpstr>
      <vt:lpstr>Terrain Library</vt:lpstr>
      <vt:lpstr>Lake Detection and Cut Profiles</vt:lpstr>
      <vt:lpstr>Terrain Library</vt:lpstr>
      <vt:lpstr>Terrain Color Maps</vt:lpstr>
      <vt:lpstr>Integration with OMAN</vt:lpstr>
      <vt:lpstr>2D Terrain Visualization</vt:lpstr>
      <vt:lpstr>3D Terrain Visualization</vt:lpstr>
      <vt:lpstr>3D Terrain Visualization</vt:lpstr>
      <vt:lpstr>Conclusion</vt:lpstr>
      <vt:lpstr>A Simplification Algorithm for Visualizing the Structure of Complex Graphs</vt:lpstr>
      <vt:lpstr>Complex Graphs</vt:lpstr>
      <vt:lpstr>Algorithm Overview</vt:lpstr>
      <vt:lpstr>Performance Criteria</vt:lpstr>
      <vt:lpstr>Test Data: Inet Graph</vt:lpstr>
      <vt:lpstr>Test Data: Citation Graph</vt:lpstr>
      <vt:lpstr>N-ring Neighbors</vt:lpstr>
      <vt:lpstr>Inet Graph: 2-ring Neighbors</vt:lpstr>
      <vt:lpstr>Shortest Paths</vt:lpstr>
      <vt:lpstr>Inet Graph: # Shortest Paths</vt:lpstr>
      <vt:lpstr>Eccentricity</vt:lpstr>
      <vt:lpstr>Citation Graph: Eccentricity</vt:lpstr>
      <vt:lpstr>Shortest Distance to a Center Node</vt:lpstr>
      <vt:lpstr>Citation Graph: Shortest Distance to a Center Node</vt:lpstr>
      <vt:lpstr>Shortest Distance to a Leaf Node</vt:lpstr>
      <vt:lpstr>Citation Graph: Shortest Distance to a Leaf Node</vt:lpstr>
      <vt:lpstr>Conclusion</vt:lpstr>
      <vt:lpstr>GPU Based Algorithms for Spectrum Sensing in Cognitive Radio Networks</vt:lpstr>
      <vt:lpstr>Cognitive Networking &amp; Spectrum Sensing</vt:lpstr>
      <vt:lpstr>Why use the GPU?</vt:lpstr>
      <vt:lpstr>Why use the GPU?</vt:lpstr>
      <vt:lpstr>Application to Cognitive Networking</vt:lpstr>
      <vt:lpstr>Energy Detection</vt:lpstr>
      <vt:lpstr>Energy Detection Periodogram Based Detection</vt:lpstr>
      <vt:lpstr>Cyclostationary Spectral Analysis</vt:lpstr>
      <vt:lpstr>FFT Accumulation Method</vt:lpstr>
      <vt:lpstr>Algorithm Implementations: CPU vs GPU</vt:lpstr>
      <vt:lpstr>Energy Detection Results</vt:lpstr>
      <vt:lpstr>FFT Accumulation Method Results</vt:lpstr>
      <vt:lpstr>FFT Accumulation Method Results</vt:lpstr>
      <vt:lpstr>Conclusion</vt:lpstr>
      <vt:lpstr>Final Conclusions</vt:lpstr>
      <vt:lpstr>Acknowledgements</vt:lpstr>
      <vt:lpstr>Questions?</vt:lpstr>
    </vt:vector>
  </TitlesOfParts>
  <Company>Drexel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the Visualization and Simulation of Mobile Ad Hoc and Cognitive Networks</dc:title>
  <dc:creator>Dan Hennessey</dc:creator>
  <cp:lastModifiedBy>Dan Hennessey</cp:lastModifiedBy>
  <cp:revision>135</cp:revision>
  <dcterms:created xsi:type="dcterms:W3CDTF">2009-05-26T14:57:37Z</dcterms:created>
  <dcterms:modified xsi:type="dcterms:W3CDTF">2009-06-03T04:16:48Z</dcterms:modified>
</cp:coreProperties>
</file>